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62" r:id="rId3"/>
    <p:sldId id="257" r:id="rId4"/>
    <p:sldId id="338" r:id="rId5"/>
    <p:sldId id="376" r:id="rId6"/>
    <p:sldId id="312" r:id="rId7"/>
    <p:sldId id="260" r:id="rId8"/>
    <p:sldId id="369" r:id="rId9"/>
    <p:sldId id="261" r:id="rId10"/>
    <p:sldId id="287" r:id="rId11"/>
    <p:sldId id="289" r:id="rId12"/>
    <p:sldId id="373" r:id="rId13"/>
    <p:sldId id="356" r:id="rId14"/>
    <p:sldId id="262" r:id="rId15"/>
    <p:sldId id="263" r:id="rId16"/>
    <p:sldId id="280" r:id="rId17"/>
    <p:sldId id="265" r:id="rId18"/>
    <p:sldId id="366" r:id="rId19"/>
    <p:sldId id="363" r:id="rId20"/>
    <p:sldId id="336" r:id="rId21"/>
    <p:sldId id="340" r:id="rId22"/>
    <p:sldId id="365" r:id="rId23"/>
    <p:sldId id="364" r:id="rId24"/>
    <p:sldId id="377" r:id="rId25"/>
    <p:sldId id="271" r:id="rId26"/>
    <p:sldId id="284" r:id="rId27"/>
    <p:sldId id="272" r:id="rId28"/>
    <p:sldId id="282" r:id="rId29"/>
    <p:sldId id="283" r:id="rId30"/>
    <p:sldId id="274" r:id="rId31"/>
    <p:sldId id="294" r:id="rId32"/>
    <p:sldId id="275" r:id="rId3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7B7"/>
    <a:srgbClr val="9966FF"/>
    <a:srgbClr val="FF6600"/>
    <a:srgbClr val="FF9933"/>
    <a:srgbClr val="CC3300"/>
    <a:srgbClr val="990033"/>
    <a:srgbClr val="9900CC"/>
    <a:srgbClr val="336600"/>
    <a:srgbClr val="7030A0"/>
    <a:srgbClr val="914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0241" autoAdjust="0"/>
  </p:normalViewPr>
  <p:slideViewPr>
    <p:cSldViewPr snapToGrid="0">
      <p:cViewPr varScale="1">
        <p:scale>
          <a:sx n="62" d="100"/>
          <a:sy n="62" d="100"/>
        </p:scale>
        <p:origin x="133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FB7F84-A845-2A8C-DC3F-4F12F93583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2E43C5-28F0-6944-69F7-8FC8D84900F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AA6794-8EC0-43AE-A71C-41276469BE0F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81A2E4-2567-624A-8D76-D403038B6E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D2D8733-AEEB-1FAB-3B3B-1DFE243D9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868DC-B63A-9342-859D-D9017075AE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61FB7-8DF6-4C27-4239-33F6E2958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EDEBF0C-4229-4C27-BE61-401529DAF5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86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B325F290-9134-C529-B87A-DA7A9F09CC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0560798F-C01C-2F6D-7CE8-2C601B4CDD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156EE97-9ED2-DE7E-8B20-909954FFD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B87D412-ECBD-4151-BCDC-8D79E585BE33}" type="slidenum">
              <a:rPr lang="en-US" altLang="en-US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22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A2AA349-A482-00BE-8A24-84872ADC77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996C145D-E086-5CD4-566A-89FEE09796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FD7C3F2-38D9-7D63-AADE-BAF1EF3360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71CA835-6205-4D68-BA4D-CA46CEEDA806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7098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51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CBCA2-F81F-2044-B8A3-EADC71D6D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14F97-6117-D292-4062-51337C379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92382-A992-1F8F-5BDD-542C46929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DA271-F59A-CC4B-BE61-3AA7B1618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017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602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949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92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543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207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03341-1730-EA3B-EA55-2FBEF2103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05CFF-5802-4F74-AB87-6F7E141E0707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103AE-BF65-5788-2649-3C13C9FB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8D5CF-82C2-6392-EF4E-B4660E904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E1106E-FD5A-4646-A5CB-9517C940C5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16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CC273-62B2-E3A1-A2C9-47694C4BD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5DA06-A4F5-4339-8324-61E294649FB5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C6171-1721-211A-592B-19C78C0B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BBA3D-F8C3-BBB8-05B5-550E9DEF1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36084-42DF-43AA-BE54-E01290FA25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375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2438E-2A58-9B94-36F7-FDF0B188D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0E147-1590-4198-81A3-B4592A544CB7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C7F72-2560-469A-CBE9-DDB33811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65926-9CAE-1061-19AE-B45E657FD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E4B40-EE84-41F7-8218-C5762062F8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28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1B80F3-8D9A-6844-50C3-EA25E1E7C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90F0B-D8A2-4033-9088-47B138FC1C13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631FE9F-6107-69FC-1D06-BB978B5F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EBED50-D908-F40F-E8CD-8C53A710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A005F-C8EA-47A4-8328-B4EE637A7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54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A3248F-4EB6-EF1D-776B-89171B16A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B14E-BD9F-4E0C-9DC7-71024CD17FA3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A22DFC5-BAC1-181A-7BAB-F97FBFAAD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4F680CF-32F3-E03F-1CED-3FFD0AED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4AADC-9FFD-4ACF-BA31-03B8C0DBE5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52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B9C2C78-E026-71FB-A3CF-AD2A832F2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DB178-67CA-45B9-BFE2-E8D1A05716EB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63234D3-32CD-634D-51FC-9CA83A61B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5446D44-751C-3DC6-7CC4-96C33FBF1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86783-A8BC-452F-BEA3-9B08B094F5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37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305911D-8849-9E42-E60D-12FDF14E5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A44A0-FD0B-4FBF-9B0D-E67BF84F8629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0E10541-4FE8-333B-CE70-67451B387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C5EB308-7A13-AE81-6E97-0588FDBCF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A7F7AD-778B-4818-8CA3-AAD7B70EDE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20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B719F1C-9563-49E2-DDFA-E1D4B619A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6CF02-A470-42C6-B4B8-0533C4887008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E37C6C-4604-31B8-4218-915D3CB7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B021EDB-DA02-CCA9-BCA7-EBC3A721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53EEC-3BE2-4261-8527-AEE159509F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227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3772CD6-90D0-453F-6130-10C0BA55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4E459-1367-4195-89AD-8F14B79BEC91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72664C6-17F0-2DAC-0D30-EAFEF9C8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16863E4-F556-E0D1-35D7-B63D8876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6EF63-EFB5-4EEF-BA07-424A590F5C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1245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FA7EF-D5E6-DF3A-0736-28BD0F671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E5776-3CF9-4A5B-BFEC-C4A0E5631FFA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DF8AF-9489-FC42-40C8-9FFCB685F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EA3D0-D7A1-A1C1-09E3-37EA949F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99DF1A-65BA-4366-AF81-6FC74FF2DB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8486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72D30-7B9B-ED2A-DED6-0889C81BF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67993-F19B-43E1-8ED5-68423D36B337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0C0BF-2C25-58E8-7833-E60BA19AC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EAE10-5680-D22C-B39A-C8660B955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3DB517-7331-4FD4-BDD1-F54CFDCAA5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37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80C8949-1A2B-660E-7CB2-A9E255263F8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AAAE247-EACB-F7A9-AAB7-7B35E6D4DC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CD7EC-DBF2-D8EB-5E61-3591B9C17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/>
              <a:pPr>
                <a:defRPr/>
              </a:pPr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AFAD0-B8CD-001A-335D-94783920B4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7C8F08-E39F-5084-F4DD-9D3A7C7188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20FEDF8-B822-468D-854A-4107FD54427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gjamesbibleonline.org/Colossians-3-21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43C55D-4D30-A5D7-AEC3-93B9C2927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br>
              <a:rPr lang="en-US" sz="2600" kern="1400" dirty="0">
                <a:solidFill>
                  <a:srgbClr val="FFFFFF"/>
                </a:solidFill>
                <a:latin typeface="French Script MT" panose="03020402040607040605" pitchFamily="66" charset="0"/>
              </a:rPr>
            </a:br>
            <a:br>
              <a:rPr lang="en-US" sz="2600" kern="1400" dirty="0">
                <a:solidFill>
                  <a:srgbClr val="FFFFFF"/>
                </a:solidFill>
                <a:latin typeface="French Script MT" panose="03020402040607040605" pitchFamily="66" charset="0"/>
              </a:rPr>
            </a:br>
            <a:br>
              <a:rPr lang="en-US" sz="2600" kern="1400" dirty="0">
                <a:solidFill>
                  <a:srgbClr val="FFFFFF"/>
                </a:solidFill>
                <a:latin typeface="French Script MT" panose="03020402040607040605" pitchFamily="66" charset="0"/>
              </a:rPr>
            </a:br>
            <a:br>
              <a:rPr lang="en-US" sz="2600" kern="1400" dirty="0">
                <a:solidFill>
                  <a:srgbClr val="FFFFFF"/>
                </a:solidFill>
                <a:latin typeface="French Script MT" panose="03020402040607040605" pitchFamily="66" charset="0"/>
              </a:rPr>
            </a:br>
            <a:r>
              <a:rPr lang="en-US" sz="4800" kern="1400" dirty="0">
                <a:solidFill>
                  <a:srgbClr val="FFFFFF"/>
                </a:solidFill>
                <a:latin typeface="French Script MT" panose="03020402040607040605" pitchFamily="66" charset="0"/>
              </a:rPr>
              <a:t>“..</a:t>
            </a:r>
            <a:r>
              <a:rPr lang="en-US" sz="4800" b="1" kern="1400" dirty="0">
                <a:solidFill>
                  <a:srgbClr val="FFFFFF"/>
                </a:solidFill>
                <a:latin typeface="French Script MT" panose="03020402040607040605" pitchFamily="66" charset="0"/>
              </a:rPr>
              <a:t>The Joy of the Lord Is Our Strength”</a:t>
            </a:r>
            <a:br>
              <a:rPr lang="en-US" sz="4800" kern="1400" dirty="0">
                <a:solidFill>
                  <a:srgbClr val="FFFFFF"/>
                </a:solidFill>
                <a:latin typeface="French Script MT" panose="03020402040607040605" pitchFamily="66" charset="0"/>
              </a:rPr>
            </a:br>
            <a:r>
              <a:rPr lang="en-US" sz="4800" b="1" kern="1400" dirty="0">
                <a:solidFill>
                  <a:srgbClr val="FFFFFF"/>
                </a:solidFill>
                <a:latin typeface="French Script MT" panose="03020402040607040605" pitchFamily="66" charset="0"/>
              </a:rPr>
              <a:t>Nehemiah. 8:10</a:t>
            </a:r>
            <a:br>
              <a:rPr lang="en-US" sz="4800" kern="1400" dirty="0">
                <a:solidFill>
                  <a:srgbClr val="FFFFFF"/>
                </a:solidFill>
                <a:latin typeface="Garamond" panose="02020404030301010803" pitchFamily="18" charset="0"/>
              </a:rPr>
            </a:br>
            <a:r>
              <a:rPr lang="en-US" sz="2600" kern="1400" dirty="0">
                <a:solidFill>
                  <a:srgbClr val="FFFFFF"/>
                </a:solidFill>
                <a:latin typeface="Garamond" panose="02020404030301010803" pitchFamily="18" charset="0"/>
              </a:rPr>
              <a:t> </a:t>
            </a:r>
            <a:br>
              <a:rPr lang="en-US" sz="2600" kern="1400" dirty="0">
                <a:solidFill>
                  <a:srgbClr val="FFFFFF"/>
                </a:solidFill>
                <a:latin typeface="Garamond" panose="02020404030301010803" pitchFamily="18" charset="0"/>
              </a:rPr>
            </a:br>
            <a:endParaRPr lang="en-US" sz="2600" dirty="0">
              <a:solidFill>
                <a:srgbClr val="FFFFFF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25" name="Group 9224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9232" name="Group 9231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9233" name="Freeform: Shape 9232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7200"/>
              </a:p>
            </p:txBody>
          </p:sp>
          <p:sp>
            <p:nvSpPr>
              <p:cNvPr id="9231" name="Freeform: Shape 9230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7200"/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9234" name="Freeform: Shape 9233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7200"/>
              </a:p>
            </p:txBody>
          </p:sp>
          <p:sp>
            <p:nvSpPr>
              <p:cNvPr id="9229" name="Freeform: Shape 9228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7200"/>
              </a:p>
            </p:txBody>
          </p:sp>
        </p:grpSp>
      </p:grpSp>
      <p:sp>
        <p:nvSpPr>
          <p:cNvPr id="9218" name="TextBox 1">
            <a:extLst>
              <a:ext uri="{FF2B5EF4-FFF2-40B4-BE49-F238E27FC236}">
                <a16:creationId xmlns:a16="http://schemas.microsoft.com/office/drawing/2014/main" id="{7A8262E4-6FCF-A7E9-266C-C9F8C0386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079" y="255180"/>
            <a:ext cx="11578855" cy="53056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r>
              <a:rPr lang="en-US" altLang="en-US" sz="7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  <a:latin typeface="+mj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  <a:latin typeface="+mj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  <a:latin typeface="+mj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  <a:latin typeface="+mj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  <a:latin typeface="+mj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  <a:latin typeface="+mj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2200" b="1" kern="1400" spc="350" dirty="0">
              <a:solidFill>
                <a:srgbClr val="9900CC"/>
              </a:solidFill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8800" b="1" kern="1400" spc="350" dirty="0">
              <a:solidFill>
                <a:srgbClr val="9900CC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28800" b="1" kern="1400" spc="350" dirty="0">
              <a:solidFill>
                <a:srgbClr val="9900CC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r>
              <a:rPr lang="en-US" sz="28800" b="1" kern="1400" spc="350" dirty="0">
                <a:solidFill>
                  <a:srgbClr val="99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Weekly Bulletin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r>
              <a:rPr lang="en-US" sz="28800" b="1" kern="1400" spc="350" dirty="0">
                <a:solidFill>
                  <a:srgbClr val="99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Calivigny Gospel Hall</a:t>
            </a: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  <a:buNone/>
              <a:defRPr/>
            </a:pPr>
            <a:r>
              <a:rPr lang="en-US" sz="22200" kern="1400" spc="350" dirty="0">
                <a:solidFill>
                  <a:srgbClr val="9900CC"/>
                </a:solidFill>
              </a:rPr>
              <a:t>Sunday 18</a:t>
            </a:r>
            <a:r>
              <a:rPr lang="en-US" sz="22200" kern="1400" spc="350" baseline="30000" dirty="0">
                <a:solidFill>
                  <a:srgbClr val="9900CC"/>
                </a:solidFill>
              </a:rPr>
              <a:t>th</a:t>
            </a:r>
            <a:r>
              <a:rPr lang="en-US" sz="22200" kern="1400" spc="350" dirty="0">
                <a:solidFill>
                  <a:srgbClr val="9900CC"/>
                </a:solidFill>
              </a:rPr>
              <a:t> October 2026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sz="22200" dirty="0">
              <a:ln w="0"/>
              <a:solidFill>
                <a:srgbClr val="9900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sz="9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2349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3EEB59-2462-F238-6D0C-A9FBD31D7161}"/>
              </a:ext>
            </a:extLst>
          </p:cNvPr>
          <p:cNvSpPr txBox="1"/>
          <p:nvPr/>
        </p:nvSpPr>
        <p:spPr>
          <a:xfrm>
            <a:off x="198303" y="0"/>
            <a:ext cx="1199369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57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A warm welcome as you join us today</a:t>
            </a:r>
          </a:p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57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In the Name of our Lord and Saviour Jesus Christ.</a:t>
            </a:r>
          </a:p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endParaRPr lang="en-US" sz="5700" b="1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9900CC"/>
                </a:solidFill>
                <a:latin typeface="Garamond" panose="02020404030301010803" pitchFamily="18" charset="0"/>
              </a:rPr>
              <a:t>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689" y="2899115"/>
            <a:ext cx="4164924" cy="24011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5">
            <a:extLst>
              <a:ext uri="{FF2B5EF4-FFF2-40B4-BE49-F238E27FC236}">
                <a16:creationId xmlns:a16="http://schemas.microsoft.com/office/drawing/2014/main" id="{1C3AE6F5-1E95-F0FE-B780-E037EF8CF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0" y="0"/>
            <a:ext cx="14736241" cy="6858000"/>
          </a:xfr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60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60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9966FF"/>
                </a:solidFill>
                <a:latin typeface="Garamond"/>
              </a:rPr>
              <a:t>Sunday School                       -10.00 a.m.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9966FF"/>
                </a:solidFill>
                <a:latin typeface="Garamond"/>
              </a:rPr>
              <a:t>The Lord’s Supper                 -11.00 a.m.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9966FF"/>
                </a:solidFill>
                <a:latin typeface="Garamond"/>
              </a:rPr>
              <a:t>Family Bible Hour                 -11.45 a.m.</a:t>
            </a:r>
            <a:r>
              <a:rPr lang="en-US" dirty="0"/>
              <a:t> 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6000" dirty="0">
                <a:solidFill>
                  <a:srgbClr val="9966FF"/>
                </a:solidFill>
                <a:latin typeface="Garamond" panose="02020404030301010803" pitchFamily="18" charset="0"/>
              </a:rPr>
              <a:t>  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60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60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44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5400" dirty="0">
              <a:solidFill>
                <a:srgbClr val="9966FF"/>
              </a:solidFill>
              <a:latin typeface="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072EB-19D6-14D2-9004-401CD4A77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5">
            <a:extLst>
              <a:ext uri="{FF2B5EF4-FFF2-40B4-BE49-F238E27FC236}">
                <a16:creationId xmlns:a16="http://schemas.microsoft.com/office/drawing/2014/main" id="{82A7E636-101F-B759-D092-FD60D0F0B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0" y="0"/>
            <a:ext cx="14736241" cy="6858000"/>
          </a:xfr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60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9966FF"/>
                </a:solidFill>
                <a:latin typeface="Garamond"/>
              </a:rPr>
              <a:t>Song Leader:	     Bro. Jeffrey Neptune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9966FF"/>
                </a:solidFill>
                <a:latin typeface="Garamond"/>
              </a:rPr>
              <a:t>Announcer:	       Bro. Jeffrey Neptune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9966FF"/>
                </a:solidFill>
                <a:latin typeface="Garamond"/>
              </a:rPr>
              <a:t>Speaker:		          Bro. Daniel Ross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9966FF"/>
                </a:solidFill>
                <a:latin typeface="Garamond"/>
              </a:rPr>
              <a:t>Scripture Reading: Bro. Lyndon Nelson                          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6000" dirty="0">
                <a:solidFill>
                  <a:srgbClr val="9966FF"/>
                </a:solidFill>
                <a:latin typeface="Garamond"/>
              </a:rPr>
              <a:t>Special:                  Sis. Donna Neptune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60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60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60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4400" dirty="0">
              <a:solidFill>
                <a:srgbClr val="9966FF"/>
              </a:solidFill>
              <a:latin typeface="Garamond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5400" dirty="0">
              <a:solidFill>
                <a:srgbClr val="9966FF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47020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525E32-1B06-A8C1-0F91-6807AE32A8AA}"/>
              </a:ext>
            </a:extLst>
          </p:cNvPr>
          <p:cNvSpPr/>
          <p:nvPr/>
        </p:nvSpPr>
        <p:spPr>
          <a:xfrm>
            <a:off x="3929063" y="3244850"/>
            <a:ext cx="43338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kern="1400" dirty="0">
                <a:solidFill>
                  <a:schemeClr val="bg1"/>
                </a:solidFill>
                <a:latin typeface="Garamond" panose="02020404030301010803" pitchFamily="18" charset="0"/>
              </a:rPr>
              <a:t>Remember the Suggestion &amp; Camp Site Boxes</a:t>
            </a:r>
            <a:endParaRPr lang="en-US" kern="14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E59FF1-821E-6CD3-ED8B-23F643D6B6FD}"/>
              </a:ext>
            </a:extLst>
          </p:cNvPr>
          <p:cNvSpPr/>
          <p:nvPr/>
        </p:nvSpPr>
        <p:spPr>
          <a:xfrm>
            <a:off x="2047875" y="1803400"/>
            <a:ext cx="8126413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Remember the Suggestions &amp; Camp Site Boxes</a:t>
            </a:r>
            <a:r>
              <a:rPr lang="en-US" sz="6000" b="1" kern="1400" dirty="0">
                <a:solidFill>
                  <a:schemeClr val="bg1"/>
                </a:solidFill>
                <a:latin typeface="Garamond" panose="02020404030301010803" pitchFamily="18" charset="0"/>
              </a:rPr>
              <a:t>&amp; </a:t>
            </a:r>
            <a:r>
              <a:rPr lang="en-US" kern="1400" dirty="0">
                <a:solidFill>
                  <a:schemeClr val="bg1"/>
                </a:solidFill>
                <a:latin typeface="Garamond" panose="02020404030301010803" pitchFamily="18" charset="0"/>
              </a:rPr>
              <a:t>Camp Site Boxes</a:t>
            </a:r>
            <a:endParaRPr lang="en-US" kern="14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rol 1">
            <a:extLst>
              <a:ext uri="{FF2B5EF4-FFF2-40B4-BE49-F238E27FC236}">
                <a16:creationId xmlns:a16="http://schemas.microsoft.com/office/drawing/2014/main" id="{13E8C333-29BE-C0C1-A513-08641F6C13AC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4271963" y="3914775"/>
            <a:ext cx="4333875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95038-E791-F135-B3FA-49A284E80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148253"/>
              </p:ext>
            </p:extLst>
          </p:nvPr>
        </p:nvGraphicFramePr>
        <p:xfrm>
          <a:off x="975360" y="568960"/>
          <a:ext cx="10357803" cy="5820839"/>
        </p:xfrm>
        <a:graphic>
          <a:graphicData uri="http://schemas.openxmlformats.org/drawingml/2006/table">
            <a:tbl>
              <a:tblPr/>
              <a:tblGrid>
                <a:gridCol w="425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3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0839">
                <a:tc>
                  <a:txBody>
                    <a:bodyPr/>
                    <a:lstStyle/>
                    <a:p>
                      <a:pPr marR="0" indent="0" algn="l" rtl="0" fontAlgn="t"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i="0" u="none" strike="noStrike" kern="140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Garamond" panose="02020404030301010803" pitchFamily="18" charset="0"/>
                        </a:rPr>
                        <a:t>Building Project</a:t>
                      </a:r>
                      <a:endParaRPr lang="en-US" sz="6000" b="0" i="0" u="none" strike="noStrike" dirty="0">
                        <a:solidFill>
                          <a:srgbClr val="9900C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513" marR="104513" marT="104513" marB="104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l" rtl="0" fontAlgn="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5400" b="1" i="0" u="none" strike="noStrike" kern="140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Garamond" panose="02020404030301010803" pitchFamily="18" charset="0"/>
                        </a:rPr>
                        <a:t>CONTRIBUTE TO THE  FURNISHING OF THE KITCHEN &amp; DINING FACILITIES</a:t>
                      </a:r>
                      <a:endParaRPr lang="en-US" sz="5400" b="0" i="0" u="none" strike="noStrike" dirty="0">
                        <a:solidFill>
                          <a:srgbClr val="9900C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513" marR="104513" marT="104513" marB="104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525E32-1B06-A8C1-0F91-6807AE32A8AA}"/>
              </a:ext>
            </a:extLst>
          </p:cNvPr>
          <p:cNvSpPr/>
          <p:nvPr/>
        </p:nvSpPr>
        <p:spPr>
          <a:xfrm>
            <a:off x="3929063" y="3244850"/>
            <a:ext cx="43338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kern="1400" dirty="0">
                <a:solidFill>
                  <a:schemeClr val="bg1"/>
                </a:solidFill>
                <a:latin typeface="Garamond" panose="02020404030301010803" pitchFamily="18" charset="0"/>
              </a:rPr>
              <a:t>Remember the Suggestion &amp; Camp Site Boxes</a:t>
            </a:r>
            <a:endParaRPr lang="en-US" kern="1400" dirty="0">
              <a:solidFill>
                <a:schemeClr val="bg1"/>
              </a:solidFill>
              <a:latin typeface="Tw Cen MT" panose="020B06020201040206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9D8BE-90F7-C651-AE28-42C43D223154}"/>
              </a:ext>
            </a:extLst>
          </p:cNvPr>
          <p:cNvSpPr txBox="1"/>
          <p:nvPr/>
        </p:nvSpPr>
        <p:spPr>
          <a:xfrm>
            <a:off x="635430" y="139485"/>
            <a:ext cx="11344759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>
                <a:solidFill>
                  <a:srgbClr val="7030A0"/>
                </a:solidFill>
              </a:rPr>
              <a:t>Birthday and Anniversary Greetings to those celebrating this week</a:t>
            </a:r>
            <a:r>
              <a:rPr lang="en-US" sz="5400" b="1" dirty="0">
                <a:solidFill>
                  <a:srgbClr val="7030A0"/>
                </a:solidFill>
              </a:rPr>
              <a:t>:</a:t>
            </a:r>
          </a:p>
          <a:p>
            <a:endParaRPr lang="en-US" sz="5400" b="1" dirty="0">
              <a:solidFill>
                <a:srgbClr val="7030A0"/>
              </a:solidFill>
            </a:endParaRPr>
          </a:p>
          <a:p>
            <a:endParaRPr lang="en-US" sz="4400" b="1" dirty="0">
              <a:solidFill>
                <a:srgbClr val="9966FF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US" sz="4400" b="1" dirty="0">
              <a:solidFill>
                <a:srgbClr val="9966FF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US" sz="4400" b="1" dirty="0">
              <a:solidFill>
                <a:srgbClr val="9966FF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en-US" sz="4400" b="1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endParaRPr lang="en-US" sz="4400" b="1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endParaRPr lang="en-US" sz="4400" b="1" dirty="0">
              <a:solidFill>
                <a:srgbClr val="9966FF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41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6320D9-B6C0-7F25-6E03-D2305EEE243A}"/>
              </a:ext>
            </a:extLst>
          </p:cNvPr>
          <p:cNvSpPr txBox="1"/>
          <p:nvPr/>
        </p:nvSpPr>
        <p:spPr>
          <a:xfrm>
            <a:off x="-1" y="0"/>
            <a:ext cx="12870611" cy="7684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for the Sick</a:t>
            </a:r>
            <a:endParaRPr lang="en-US" sz="6000" b="1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Odelle Finlay; </a:t>
            </a: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Bro. Tyron James;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Bro. Peter Simon; </a:t>
            </a: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Bro. Carl Worrell (Canada); </a:t>
            </a: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Bro. Alban Strachan;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dirty="0">
                <a:solidFill>
                  <a:srgbClr val="8037B7"/>
                </a:solidFill>
                <a:latin typeface="Garamond" panose="02020404030301010803" pitchFamily="18" charset="0"/>
              </a:rPr>
              <a:t>Bro. Hudson McPhail;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dirty="0">
                <a:solidFill>
                  <a:srgbClr val="9966FF"/>
                </a:solidFill>
                <a:latin typeface="Garamond" panose="02020404030301010803" pitchFamily="18" charset="0"/>
              </a:rPr>
              <a:t>Bro. Hensley Francis;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dirty="0">
                <a:solidFill>
                  <a:srgbClr val="8037B7"/>
                </a:solidFill>
                <a:latin typeface="Garamond" panose="02020404030301010803" pitchFamily="18" charset="0"/>
              </a:rPr>
              <a:t>Bro. Darius Lewis (USA);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3F86FF-614D-35F5-BA94-5A6EA292A7E6}"/>
              </a:ext>
            </a:extLst>
          </p:cNvPr>
          <p:cNvSpPr txBox="1"/>
          <p:nvPr/>
        </p:nvSpPr>
        <p:spPr>
          <a:xfrm>
            <a:off x="312817" y="142240"/>
            <a:ext cx="11789886" cy="101181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for the Sick Cont’d</a:t>
            </a:r>
            <a:endParaRPr lang="en-US" sz="4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Hannah Sargeant (Barbados); </a:t>
            </a:r>
            <a:endParaRPr lang="en-US" sz="6000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Bro. Joseph Jeremiah (USA);</a:t>
            </a:r>
          </a:p>
          <a:p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Bro. Cyril J. </a:t>
            </a:r>
            <a:r>
              <a:rPr lang="en-US" sz="6000" kern="1400" dirty="0" err="1">
                <a:solidFill>
                  <a:srgbClr val="8037B7"/>
                </a:solidFill>
                <a:latin typeface="Garamond" panose="02020404030301010803" pitchFamily="18" charset="0"/>
              </a:rPr>
              <a:t>Lallion</a:t>
            </a: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 (Canada);</a:t>
            </a:r>
            <a:endParaRPr lang="en-US" sz="6000" u="sng" kern="1400" dirty="0">
              <a:solidFill>
                <a:srgbClr val="8037B7"/>
              </a:solidFill>
              <a:latin typeface="Garamond" panose="02020404030301010803" pitchFamily="18" charset="0"/>
            </a:endParaRPr>
          </a:p>
          <a:p>
            <a:r>
              <a:rPr lang="en-US" sz="4400" b="1" dirty="0">
                <a:solidFill>
                  <a:srgbClr val="9966FF"/>
                </a:solidFill>
                <a:latin typeface="Garamond" panose="02020404030301010803" pitchFamily="18" charset="0"/>
              </a:rPr>
              <a:t>Continued prayers for Jennifer Telesford as she faces some post-surgery challenges.</a:t>
            </a:r>
          </a:p>
          <a:p>
            <a:r>
              <a:rPr lang="en-US" sz="4400" b="1" dirty="0">
                <a:solidFill>
                  <a:srgbClr val="8037B7"/>
                </a:solidFill>
                <a:latin typeface="Garamond" panose="02020404030301010803" pitchFamily="18" charset="0"/>
              </a:rPr>
              <a:t>Prayers for recovery after surgery for Sacha (Daughter of Bro. &amp; Sis. Richardson- Bermuda)</a:t>
            </a:r>
            <a:endParaRPr lang="en-US" sz="4400" dirty="0">
              <a:solidFill>
                <a:srgbClr val="8037B7"/>
              </a:solidFill>
              <a:latin typeface="Garamond" panose="02020404030301010803" pitchFamily="18" charset="0"/>
            </a:endParaRPr>
          </a:p>
          <a:p>
            <a:endParaRPr lang="en-US" sz="6000" kern="1400" dirty="0">
              <a:solidFill>
                <a:srgbClr val="7030A0"/>
              </a:solidFill>
              <a:latin typeface="Garamond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54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54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A742F0-5DB2-B031-9A3E-158026FDC8E2}"/>
              </a:ext>
            </a:extLst>
          </p:cNvPr>
          <p:cNvSpPr txBox="1"/>
          <p:nvPr/>
        </p:nvSpPr>
        <p:spPr>
          <a:xfrm>
            <a:off x="0" y="231775"/>
            <a:ext cx="12191999" cy="11349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7030A0"/>
                </a:solidFill>
                <a:latin typeface="Garamond"/>
              </a:rPr>
              <a:t>Bro. Tony Telesford (</a:t>
            </a:r>
            <a:r>
              <a:rPr lang="en-US" sz="4400" kern="1400" dirty="0">
                <a:solidFill>
                  <a:srgbClr val="7030A0"/>
                </a:solidFill>
                <a:latin typeface="Garamond"/>
              </a:rPr>
              <a:t>Trinidad, Prostate Cancer); </a:t>
            </a:r>
            <a:r>
              <a:rPr lang="en-US" sz="5400" kern="1400" dirty="0">
                <a:solidFill>
                  <a:srgbClr val="9966FF"/>
                </a:solidFill>
                <a:latin typeface="Garamond"/>
              </a:rPr>
              <a:t>Bro. Matthew Edwards (</a:t>
            </a:r>
            <a:r>
              <a:rPr lang="en-US" sz="4800" kern="1400" dirty="0" err="1">
                <a:solidFill>
                  <a:srgbClr val="9966FF"/>
                </a:solidFill>
                <a:latin typeface="Garamond"/>
              </a:rPr>
              <a:t>Gouyave</a:t>
            </a:r>
            <a:r>
              <a:rPr lang="en-US" sz="4800" kern="1400" dirty="0">
                <a:solidFill>
                  <a:srgbClr val="9966FF"/>
                </a:solidFill>
                <a:latin typeface="Garamond"/>
              </a:rPr>
              <a:t>, UK</a:t>
            </a:r>
            <a:r>
              <a:rPr lang="en-US" sz="5400" kern="1400" dirty="0">
                <a:solidFill>
                  <a:srgbClr val="9966FF"/>
                </a:solidFill>
                <a:latin typeface="Garamond"/>
              </a:rPr>
              <a:t>);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660099"/>
                </a:solidFill>
                <a:latin typeface="Garamond"/>
              </a:rPr>
              <a:t>Sis. Etheline Lawrence(</a:t>
            </a:r>
            <a:r>
              <a:rPr lang="en-US" sz="5400" kern="1400" dirty="0" err="1">
                <a:solidFill>
                  <a:srgbClr val="660099"/>
                </a:solidFill>
                <a:latin typeface="Garamond"/>
              </a:rPr>
              <a:t>Carriacou</a:t>
            </a:r>
            <a:r>
              <a:rPr lang="en-US" sz="5400" kern="1400" dirty="0">
                <a:solidFill>
                  <a:srgbClr val="660099"/>
                </a:solidFill>
                <a:latin typeface="Garamond"/>
              </a:rPr>
              <a:t>);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Bro. Herbert Morain; </a:t>
            </a: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Sis. </a:t>
            </a:r>
            <a:r>
              <a:rPr lang="en-US" sz="5400" kern="1400" dirty="0" err="1">
                <a:solidFill>
                  <a:srgbClr val="9966FF"/>
                </a:solidFill>
                <a:latin typeface="Garamond" panose="02020404030301010803" pitchFamily="18" charset="0"/>
              </a:rPr>
              <a:t>Lyneith</a:t>
            </a: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 Romain; </a:t>
            </a:r>
            <a:endParaRPr lang="en-US" sz="5400" kern="1400" dirty="0">
              <a:solidFill>
                <a:srgbClr val="8037B7"/>
              </a:solidFill>
              <a:latin typeface="Garamond"/>
            </a:endParaRPr>
          </a:p>
          <a:p>
            <a:r>
              <a:rPr lang="en-US" sz="54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Sis. Rhoda Rouse(NY); </a:t>
            </a: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Sis. Claire Banfield; </a:t>
            </a:r>
          </a:p>
          <a:p>
            <a:r>
              <a:rPr lang="en-US" sz="54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Mahera Nelson; </a:t>
            </a: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Sis. Eslyn </a:t>
            </a:r>
            <a:r>
              <a:rPr lang="en-US" sz="5400" kern="1400" dirty="0" err="1">
                <a:solidFill>
                  <a:srgbClr val="9966FF"/>
                </a:solidFill>
                <a:latin typeface="Garamond" panose="02020404030301010803" pitchFamily="18" charset="0"/>
              </a:rPr>
              <a:t>Whint</a:t>
            </a: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; </a:t>
            </a:r>
          </a:p>
          <a:p>
            <a:endParaRPr lang="en-US" sz="5400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endParaRPr lang="en-US" sz="5400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54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54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54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A742F0-5DB2-B031-9A3E-158026FDC8E2}"/>
              </a:ext>
            </a:extLst>
          </p:cNvPr>
          <p:cNvSpPr txBox="1"/>
          <p:nvPr/>
        </p:nvSpPr>
        <p:spPr>
          <a:xfrm>
            <a:off x="0" y="231775"/>
            <a:ext cx="12191999" cy="98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Cont’d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Kareen Bernard; </a:t>
            </a: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Sis. Ruth Rouse;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Beryl Rouse; </a:t>
            </a: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Sis. Winnifred Marshall;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Sis. Wendy George &amp; Family; 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Sis. Karleen Bowen; </a:t>
            </a:r>
            <a:endParaRPr lang="en-US" sz="5400" b="1" u="sng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Sis. Annette </a:t>
            </a:r>
            <a:r>
              <a:rPr lang="en-US" sz="5400" kern="1400" dirty="0" err="1">
                <a:solidFill>
                  <a:srgbClr val="8037B7"/>
                </a:solidFill>
                <a:latin typeface="Garamond" panose="02020404030301010803" pitchFamily="18" charset="0"/>
              </a:rPr>
              <a:t>Whint</a:t>
            </a:r>
            <a:r>
              <a:rPr lang="en-US" sz="54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Sis. Shatonya Andrews; 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5400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54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54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178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A742F0-5DB2-B031-9A3E-158026FDC8E2}"/>
              </a:ext>
            </a:extLst>
          </p:cNvPr>
          <p:cNvSpPr txBox="1"/>
          <p:nvPr/>
        </p:nvSpPr>
        <p:spPr>
          <a:xfrm>
            <a:off x="296863" y="1"/>
            <a:ext cx="11895137" cy="11595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Cont’d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Bro. Emmanuel Simon;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Bro. Eddie Richardson (Bermuda);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Bro. &amp; Sis. Victor Gill (NY);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Pearla Alexis (UK);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Bro. Walton </a:t>
            </a:r>
            <a:r>
              <a:rPr lang="en-US" sz="6000" kern="1400" dirty="0" err="1">
                <a:solidFill>
                  <a:srgbClr val="9966FF"/>
                </a:solidFill>
                <a:latin typeface="Garamond" panose="02020404030301010803" pitchFamily="18" charset="0"/>
              </a:rPr>
              <a:t>Whint</a:t>
            </a: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Bro. Desmond Anthony;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870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5ACB08-4F54-C2D8-0EBD-BF78777C6CE8}"/>
              </a:ext>
            </a:extLst>
          </p:cNvPr>
          <p:cNvSpPr txBox="1"/>
          <p:nvPr/>
        </p:nvSpPr>
        <p:spPr>
          <a:xfrm>
            <a:off x="261937" y="-98425"/>
            <a:ext cx="11685647" cy="932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Cont’d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Sis. Maureen Simon (NY);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Bro. Tom Turi &amp; Daughter, Emily (USA); </a:t>
            </a: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Ms. Valjean Alexander;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Mr. Thomas Lawrence (</a:t>
            </a:r>
            <a:r>
              <a:rPr lang="en-US" sz="6000" kern="1400" dirty="0" err="1">
                <a:solidFill>
                  <a:srgbClr val="9966FF"/>
                </a:solidFill>
                <a:latin typeface="Garamond" panose="02020404030301010803" pitchFamily="18" charset="0"/>
              </a:rPr>
              <a:t>Carriacou</a:t>
            </a: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);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Mr. Robert Sperry Charles; 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Mr. Herman Mc Donald; 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4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407D65-5E32-1BBD-E1D7-482D16099B5B}"/>
              </a:ext>
            </a:extLst>
          </p:cNvPr>
          <p:cNvSpPr txBox="1"/>
          <p:nvPr/>
        </p:nvSpPr>
        <p:spPr>
          <a:xfrm>
            <a:off x="-1" y="1"/>
            <a:ext cx="12514521" cy="13834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Cont’d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Believers’ Families;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Brethren Assemblies (Grenada);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Young Converts; 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Radio </a:t>
            </a:r>
            <a:r>
              <a:rPr lang="en-US" sz="6000" kern="1400" dirty="0" err="1">
                <a:solidFill>
                  <a:srgbClr val="8037B7"/>
                </a:solidFill>
                <a:latin typeface="Garamond" panose="02020404030301010803" pitchFamily="18" charset="0"/>
              </a:rPr>
              <a:t>Programme</a:t>
            </a: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 (The Brethren Hour);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dirty="0">
                <a:solidFill>
                  <a:srgbClr val="9966FF"/>
                </a:solidFill>
                <a:latin typeface="Garamond" panose="02020404030301010803" pitchFamily="18" charset="0"/>
              </a:rPr>
              <a:t>The Schools/Evangelistic Ministry;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Global Concerns; </a:t>
            </a: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Regional Crime Rate;</a:t>
            </a: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8037B7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b="1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E51875-133A-AEA4-46BA-788E8830C8CF}"/>
              </a:ext>
            </a:extLst>
          </p:cNvPr>
          <p:cNvSpPr txBox="1"/>
          <p:nvPr/>
        </p:nvSpPr>
        <p:spPr>
          <a:xfrm>
            <a:off x="74428" y="297712"/>
            <a:ext cx="12117572" cy="9995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Cont’d</a:t>
            </a:r>
          </a:p>
          <a:p>
            <a:endParaRPr lang="en-US" sz="4800" b="1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r>
              <a:rPr lang="en-US" sz="4800" b="1" kern="1400" dirty="0">
                <a:solidFill>
                  <a:srgbClr val="9966FF"/>
                </a:solidFill>
                <a:latin typeface="Garamond" panose="02020404030301010803" pitchFamily="18" charset="0"/>
              </a:rPr>
              <a:t>For countries facing Post-Disaster Recovery;</a:t>
            </a:r>
          </a:p>
          <a:p>
            <a:endParaRPr lang="en-US" sz="4800" b="1" kern="1400" dirty="0">
              <a:solidFill>
                <a:srgbClr val="8037B7"/>
              </a:solidFill>
              <a:latin typeface="Garamond" panose="02020404030301010803" pitchFamily="18" charset="0"/>
            </a:endParaRPr>
          </a:p>
          <a:p>
            <a:r>
              <a:rPr lang="en-US" sz="4800" b="1" kern="1400" dirty="0">
                <a:solidFill>
                  <a:srgbClr val="8037B7"/>
                </a:solidFill>
                <a:latin typeface="Garamond" panose="02020404030301010803" pitchFamily="18" charset="0"/>
              </a:rPr>
              <a:t>Cuba for Current Economic Situation.</a:t>
            </a:r>
          </a:p>
          <a:p>
            <a:endParaRPr lang="en-US" sz="4800" b="1" kern="1400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endParaRPr lang="en-US" sz="4800" b="1" kern="1400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endParaRPr lang="en-US" sz="4800" b="1" kern="1400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endParaRPr lang="en-US" sz="6000" dirty="0"/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b="1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300"/>
              </a:spcAft>
              <a:defRPr/>
            </a:pPr>
            <a:endParaRPr lang="en-US" sz="6000" kern="1400" dirty="0">
              <a:solidFill>
                <a:srgbClr val="660099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E913BC-A664-5B6D-F5DF-E23A0E099404}"/>
              </a:ext>
            </a:extLst>
          </p:cNvPr>
          <p:cNvSpPr txBox="1"/>
          <p:nvPr/>
        </p:nvSpPr>
        <p:spPr>
          <a:xfrm>
            <a:off x="373063" y="282575"/>
            <a:ext cx="11530762" cy="7581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40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 panose="02020404030301010803" pitchFamily="18" charset="0"/>
              </a:rPr>
              <a:t>Special Prayer for those abroad</a:t>
            </a:r>
            <a:endParaRPr lang="en-US" sz="5400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Bro. &amp; Sis. Ronald Simon-USA;</a:t>
            </a:r>
          </a:p>
          <a:p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Sis. </a:t>
            </a:r>
            <a:r>
              <a:rPr lang="en-US" sz="6000" kern="1400" dirty="0" err="1">
                <a:solidFill>
                  <a:srgbClr val="8037B7"/>
                </a:solidFill>
                <a:latin typeface="Garamond" panose="02020404030301010803" pitchFamily="18" charset="0"/>
              </a:rPr>
              <a:t>Myntrude</a:t>
            </a:r>
            <a:r>
              <a:rPr lang="en-US" sz="6000" kern="1400" dirty="0">
                <a:solidFill>
                  <a:srgbClr val="8037B7"/>
                </a:solidFill>
                <a:latin typeface="Garamond" panose="02020404030301010803" pitchFamily="18" charset="0"/>
              </a:rPr>
              <a:t> Sylvan-USA;</a:t>
            </a:r>
          </a:p>
          <a:p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Mikael Redhead-Jamaica;</a:t>
            </a:r>
          </a:p>
          <a:p>
            <a:endParaRPr lang="en-US" sz="6000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r>
              <a:rPr lang="en-US" sz="6000" kern="1400" dirty="0">
                <a:solidFill>
                  <a:srgbClr val="4C216D"/>
                </a:solidFill>
                <a:latin typeface="Garamond" panose="02020404030301010803" pitchFamily="18" charset="0"/>
              </a:rPr>
              <a:t>All our members residing abroad.</a:t>
            </a:r>
          </a:p>
          <a:p>
            <a:pPr eaLnBrk="1" fontAlgn="auto" hangingPunct="1">
              <a:spcBef>
                <a:spcPts val="0"/>
              </a:spcBef>
              <a:spcAft>
                <a:spcPts val="400"/>
              </a:spcAft>
              <a:defRPr/>
            </a:pPr>
            <a:endParaRPr lang="en-US" sz="6000" b="1" kern="1400" dirty="0">
              <a:solidFill>
                <a:srgbClr val="4C216D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400"/>
              </a:spcAft>
              <a:defRPr/>
            </a:pP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25" name="Group 9224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9232" name="Group 9231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9233" name="Freeform: Shape 9232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231" name="Freeform: Shape 9230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9234" name="Freeform: Shape 9233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229" name="Freeform: Shape 9228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218" name="TextBox 1">
            <a:extLst>
              <a:ext uri="{FF2B5EF4-FFF2-40B4-BE49-F238E27FC236}">
                <a16:creationId xmlns:a16="http://schemas.microsoft.com/office/drawing/2014/main" id="{7A8262E4-6FCF-A7E9-266C-C9F8C0386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218" y="797442"/>
            <a:ext cx="10111563" cy="32269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7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en-US" sz="7200" b="1" u="sng" dirty="0">
                <a:solidFill>
                  <a:srgbClr val="99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 e e k l y   S e r v </a:t>
            </a:r>
            <a:r>
              <a:rPr lang="en-US" sz="7200" b="1" u="sng" dirty="0" err="1">
                <a:solidFill>
                  <a:srgbClr val="99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US" sz="7200" b="1" u="sng" dirty="0">
                <a:solidFill>
                  <a:srgbClr val="9900C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 e 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en-US" sz="7200" b="1" kern="1200" dirty="0">
              <a:solidFill>
                <a:srgbClr val="9900CC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66380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76D4A4-179D-6E13-9529-D1504218BB15}"/>
              </a:ext>
            </a:extLst>
          </p:cNvPr>
          <p:cNvSpPr txBox="1"/>
          <p:nvPr/>
        </p:nvSpPr>
        <p:spPr>
          <a:xfrm>
            <a:off x="111761" y="107100"/>
            <a:ext cx="11836400" cy="19236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 algn="ctr" eaLnBrk="1" fontAlgn="auto" hangingPunct="1">
              <a:lnSpc>
                <a:spcPct val="90000"/>
              </a:lnSpc>
              <a:spcAft>
                <a:spcPts val="600"/>
              </a:spcAft>
              <a:defRPr/>
            </a:pPr>
            <a:endParaRPr lang="en-US" sz="6000" b="1" u="sng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b="1" u="sng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760" y="1432559"/>
            <a:ext cx="11954344" cy="6349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/>
              </a:rPr>
              <a:t>Wednesday 21</a:t>
            </a:r>
            <a:r>
              <a:rPr lang="en-US" sz="6000" b="1" u="sng" kern="1400" baseline="30000" dirty="0">
                <a:solidFill>
                  <a:srgbClr val="9900CC"/>
                </a:solidFill>
                <a:latin typeface="Garamond"/>
              </a:rPr>
              <a:t>st</a:t>
            </a:r>
            <a:r>
              <a:rPr lang="en-US" sz="6000" b="1" u="sng" kern="1400" dirty="0">
                <a:solidFill>
                  <a:srgbClr val="9900CC"/>
                </a:solidFill>
                <a:latin typeface="Garamond"/>
              </a:rPr>
              <a:t> October</a:t>
            </a:r>
            <a:r>
              <a:rPr lang="en-US" sz="4800" kern="1400" dirty="0">
                <a:solidFill>
                  <a:srgbClr val="9900CC"/>
                </a:solidFill>
                <a:latin typeface="Garamond"/>
              </a:rPr>
              <a:t>                                   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800" b="1" kern="1400" dirty="0">
              <a:solidFill>
                <a:srgbClr val="9900CC"/>
              </a:solidFill>
              <a:latin typeface="Garamond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800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Prayer/Ministry Meeting                       -7.00 p.m.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kern="1400" dirty="0">
                <a:solidFill>
                  <a:srgbClr val="FF0000"/>
                </a:solidFill>
                <a:latin typeface="Garamond" panose="02020404030301010803" pitchFamily="18" charset="0"/>
              </a:rPr>
              <a:t>			</a:t>
            </a:r>
            <a:r>
              <a:rPr lang="en-US" sz="48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               </a:t>
            </a:r>
            <a:endParaRPr lang="en-US" sz="4800" dirty="0">
              <a:latin typeface="Garamond" panose="02020404030301010803" pitchFamily="18" charset="0"/>
            </a:endParaRP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800" dirty="0">
                <a:solidFill>
                  <a:srgbClr val="9966FF"/>
                </a:solidFill>
                <a:latin typeface="Garamond" panose="02020404030301010803" pitchFamily="18" charset="0"/>
              </a:rPr>
              <a:t>                                                     </a:t>
            </a:r>
          </a:p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u="sng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defRPr/>
            </a:pPr>
            <a:endParaRPr lang="en-US" sz="5400" dirty="0">
              <a:solidFill>
                <a:srgbClr val="9966FF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702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76D4A4-179D-6E13-9529-D1504218BB15}"/>
              </a:ext>
            </a:extLst>
          </p:cNvPr>
          <p:cNvSpPr txBox="1"/>
          <p:nvPr/>
        </p:nvSpPr>
        <p:spPr>
          <a:xfrm>
            <a:off x="172720" y="143219"/>
            <a:ext cx="11758547" cy="103695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dirty="0">
                <a:latin typeface="Garamond" panose="02020404030301010803" pitchFamily="18" charset="0"/>
              </a:rPr>
              <a:t>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u="sng" kern="1400" dirty="0">
                <a:solidFill>
                  <a:srgbClr val="9900CC"/>
                </a:solidFill>
                <a:latin typeface="Garamond"/>
              </a:rPr>
              <a:t>Saturday 24</a:t>
            </a:r>
            <a:r>
              <a:rPr lang="en-US" sz="6000" b="1" u="sng" kern="1400" baseline="30000" dirty="0">
                <a:solidFill>
                  <a:srgbClr val="9900CC"/>
                </a:solidFill>
                <a:latin typeface="Garamond"/>
              </a:rPr>
              <a:t>th</a:t>
            </a:r>
            <a:r>
              <a:rPr lang="en-US" sz="6000" b="1" u="sng" kern="1400" dirty="0">
                <a:solidFill>
                  <a:srgbClr val="9900CC"/>
                </a:solidFill>
                <a:latin typeface="Garamond"/>
              </a:rPr>
              <a:t> October</a:t>
            </a:r>
            <a:r>
              <a:rPr lang="en-US" sz="6000" kern="1400" dirty="0">
                <a:solidFill>
                  <a:srgbClr val="9900CC"/>
                </a:solidFill>
                <a:latin typeface="Garamond"/>
              </a:rPr>
              <a:t>                                     </a:t>
            </a:r>
          </a:p>
          <a:p>
            <a:endParaRPr lang="en-US" sz="6000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Youth Meeting                      -6.00 p.m.</a:t>
            </a:r>
            <a:r>
              <a:rPr lang="en-US" sz="6000" b="1" kern="1400" dirty="0">
                <a:solidFill>
                  <a:srgbClr val="FF0000"/>
                </a:solidFill>
                <a:latin typeface="Garamond" panose="02020404030301010803" pitchFamily="18" charset="0"/>
              </a:rPr>
              <a:t>					</a:t>
            </a:r>
            <a:r>
              <a:rPr lang="en-US" sz="60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               </a:t>
            </a:r>
            <a:endParaRPr lang="en-US" sz="6000" dirty="0"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rgbClr val="7030A0"/>
                </a:solidFill>
                <a:latin typeface="Garamond" panose="02020404030301010803" pitchFamily="18" charset="0"/>
              </a:rPr>
              <a:t>	</a:t>
            </a:r>
            <a:r>
              <a:rPr lang="en-US" sz="6600" dirty="0">
                <a:latin typeface="+mn-lt"/>
              </a:rPr>
              <a:t>	     </a:t>
            </a:r>
            <a:r>
              <a:rPr lang="en-US" sz="66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	   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76D4A4-179D-6E13-9529-D1504218BB15}"/>
              </a:ext>
            </a:extLst>
          </p:cNvPr>
          <p:cNvSpPr txBox="1"/>
          <p:nvPr/>
        </p:nvSpPr>
        <p:spPr>
          <a:xfrm>
            <a:off x="-77118" y="322263"/>
            <a:ext cx="12129571" cy="63709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b="1" u="sng" dirty="0">
              <a:solidFill>
                <a:srgbClr val="9900CC"/>
              </a:solidFill>
              <a:latin typeface="Garamond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u="sng" dirty="0">
                <a:solidFill>
                  <a:srgbClr val="9900CC"/>
                </a:solidFill>
                <a:latin typeface="Garamond"/>
              </a:rPr>
              <a:t>Sunday 25</a:t>
            </a:r>
            <a:r>
              <a:rPr lang="en-US" sz="6000" b="1" u="sng" baseline="30000" dirty="0">
                <a:solidFill>
                  <a:srgbClr val="9900CC"/>
                </a:solidFill>
                <a:latin typeface="Garamond"/>
              </a:rPr>
              <a:t>th</a:t>
            </a:r>
            <a:r>
              <a:rPr lang="en-US" sz="6000" b="1" u="sng" dirty="0">
                <a:solidFill>
                  <a:srgbClr val="9900CC"/>
                </a:solidFill>
                <a:latin typeface="Garamond"/>
              </a:rPr>
              <a:t> October</a:t>
            </a:r>
            <a:endParaRPr lang="en-US" sz="5400" b="1" u="sng" dirty="0">
              <a:solidFill>
                <a:srgbClr val="9900CC"/>
              </a:solidFill>
              <a:latin typeface="Garamond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400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Sunday School                              -10.00a.m.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The Lord’s Supper                        -11.00a.m.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kern="1400" dirty="0">
                <a:solidFill>
                  <a:srgbClr val="9966FF"/>
                </a:solidFill>
                <a:latin typeface="Garamond" panose="02020404030301010803" pitchFamily="18" charset="0"/>
              </a:rPr>
              <a:t>Family Bible Hour                        -11.45a.m.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5400" kern="1400" dirty="0">
              <a:solidFill>
                <a:srgbClr val="9966FF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8605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25" name="Group 9224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9232" name="Group 9231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9233" name="Freeform: Shape 9232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231" name="Freeform: Shape 9230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9234" name="Freeform: Shape 9233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229" name="Freeform: Shape 9228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218" name="TextBox 1">
            <a:extLst>
              <a:ext uri="{FF2B5EF4-FFF2-40B4-BE49-F238E27FC236}">
                <a16:creationId xmlns:a16="http://schemas.microsoft.com/office/drawing/2014/main" id="{7A8262E4-6FCF-A7E9-266C-C9F8C0386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218" y="1875366"/>
            <a:ext cx="10111563" cy="32269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buNone/>
              <a:defRPr/>
            </a:pPr>
            <a:r>
              <a:rPr lang="en-US" altLang="en-US" sz="7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altLang="en-US" sz="7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buNone/>
              <a:defRPr/>
            </a:pPr>
            <a:r>
              <a:rPr lang="en-US" sz="9300" b="1" kern="1400" dirty="0">
                <a:solidFill>
                  <a:srgbClr val="9900CC"/>
                </a:solidFill>
                <a:latin typeface="+mj-lt"/>
              </a:rPr>
              <a:t>Calendar of  Upcoming Events/Notices</a:t>
            </a:r>
            <a:endParaRPr lang="en-US" sz="9300" kern="1400" dirty="0">
              <a:solidFill>
                <a:srgbClr val="9900CC"/>
              </a:solidFill>
              <a:latin typeface="+mj-lt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buNone/>
              <a:defRPr/>
            </a:pPr>
            <a:endParaRPr lang="en-US" sz="9300" kern="1400" dirty="0">
              <a:solidFill>
                <a:schemeClr val="bg1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n-US" altLang="en-US" sz="72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9705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2248AF-D4C2-98F1-DB4A-DFA5D6569044}"/>
              </a:ext>
            </a:extLst>
          </p:cNvPr>
          <p:cNvSpPr txBox="1"/>
          <p:nvPr/>
        </p:nvSpPr>
        <p:spPr>
          <a:xfrm>
            <a:off x="0" y="0"/>
            <a:ext cx="12243594" cy="19597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Dedication of Babies –1</a:t>
            </a:r>
            <a:r>
              <a:rPr lang="en-US" sz="6000" b="1" kern="1400" baseline="30000" dirty="0">
                <a:solidFill>
                  <a:srgbClr val="9900CC"/>
                </a:solidFill>
                <a:latin typeface="Garamond" panose="02020404030301010803" pitchFamily="18" charset="0"/>
              </a:rPr>
              <a:t>st </a:t>
            </a: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Sunday</a:t>
            </a: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Prison Ministry – 1</a:t>
            </a:r>
            <a:r>
              <a:rPr lang="en-US" sz="6000" b="1" kern="1400" baseline="30000" dirty="0">
                <a:solidFill>
                  <a:srgbClr val="9900CC"/>
                </a:solidFill>
                <a:latin typeface="Garamond" panose="02020404030301010803" pitchFamily="18" charset="0"/>
              </a:rPr>
              <a:t>st</a:t>
            </a: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 Sunday</a:t>
            </a:r>
          </a:p>
          <a:p>
            <a:pPr algn="ctr"/>
            <a:r>
              <a:rPr lang="en-US" sz="5000" dirty="0">
                <a:solidFill>
                  <a:srgbClr val="9900CC"/>
                </a:solidFill>
              </a:rPr>
              <a:t> </a:t>
            </a:r>
            <a:r>
              <a:rPr lang="en-US" sz="5000" b="1" dirty="0">
                <a:solidFill>
                  <a:srgbClr val="9900CC"/>
                </a:solidFill>
              </a:rPr>
              <a:t>***</a:t>
            </a:r>
          </a:p>
          <a:p>
            <a:pPr algn="ctr"/>
            <a:endParaRPr lang="en-US" dirty="0"/>
          </a:p>
          <a:p>
            <a:pPr algn="ctr"/>
            <a:endParaRPr lang="en-US" sz="66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/>
            <a:endParaRPr lang="en-US" sz="66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7030A0"/>
              </a:solidFill>
            </a:endParaRPr>
          </a:p>
          <a:p>
            <a:pPr>
              <a:spcAft>
                <a:spcPts val="500"/>
              </a:spcAft>
            </a:pPr>
            <a:r>
              <a:rPr lang="en-US" sz="60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dirty="0"/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latin typeface="+mn-lt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1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5700" b="1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5700" b="1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800" b="1" kern="1400" dirty="0">
                <a:solidFill>
                  <a:srgbClr val="7030A0"/>
                </a:solidFill>
                <a:latin typeface="Garamond" panose="02020404030301010803" pitchFamily="18" charset="0"/>
              </a:rPr>
              <a:t>					</a:t>
            </a:r>
            <a:endParaRPr lang="en-US" sz="48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07162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C22DF-C628-E642-A9D1-A97CE4268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8A53A8-D5D5-627C-A145-40433673E987}"/>
              </a:ext>
            </a:extLst>
          </p:cNvPr>
          <p:cNvSpPr txBox="1"/>
          <p:nvPr/>
        </p:nvSpPr>
        <p:spPr>
          <a:xfrm>
            <a:off x="0" y="122774"/>
            <a:ext cx="11920251" cy="9171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4000" b="1" dirty="0"/>
          </a:p>
          <a:p>
            <a:pPr algn="ctr"/>
            <a:endParaRPr lang="en-US" sz="4000" b="1" dirty="0"/>
          </a:p>
          <a:p>
            <a:pPr algn="ctr"/>
            <a:r>
              <a:rPr lang="en-US" sz="5400" b="1" dirty="0">
                <a:solidFill>
                  <a:srgbClr val="990033"/>
                </a:solidFill>
              </a:rPr>
              <a:t>Youth Week</a:t>
            </a:r>
          </a:p>
          <a:p>
            <a:pPr algn="ctr"/>
            <a:r>
              <a:rPr lang="en-US" sz="5400" b="1" dirty="0">
                <a:solidFill>
                  <a:srgbClr val="FFC000"/>
                </a:solidFill>
              </a:rPr>
              <a:t>November 29th to December 5th 2026</a:t>
            </a:r>
            <a:endParaRPr lang="en-US" sz="5400" dirty="0">
              <a:solidFill>
                <a:srgbClr val="FFC000"/>
              </a:solidFill>
            </a:endParaRPr>
          </a:p>
          <a:p>
            <a:pPr algn="ctr"/>
            <a:r>
              <a:rPr lang="en-US" sz="5400" b="1" dirty="0"/>
              <a:t>      </a:t>
            </a:r>
            <a:r>
              <a:rPr lang="en-US" sz="5400" b="1" dirty="0">
                <a:solidFill>
                  <a:srgbClr val="FF6600"/>
                </a:solidFill>
              </a:rPr>
              <a:t>Theme: “Beauty begins in me”</a:t>
            </a:r>
            <a:br>
              <a:rPr lang="en-US" sz="5400" b="1" dirty="0"/>
            </a:br>
            <a:r>
              <a:rPr lang="en-US" sz="5400" b="1" dirty="0">
                <a:solidFill>
                  <a:srgbClr val="C00000"/>
                </a:solidFill>
              </a:rPr>
              <a:t>        Theme verse: 2 Corinthians 5:17     </a:t>
            </a:r>
            <a:r>
              <a:rPr lang="en-US" b="1" dirty="0">
                <a:solidFill>
                  <a:srgbClr val="C00000"/>
                </a:solidFill>
              </a:rPr>
              <a:t>   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 </a:t>
            </a:r>
          </a:p>
          <a:p>
            <a:pPr algn="ctr"/>
            <a:r>
              <a:rPr lang="en-US" sz="5400" dirty="0">
                <a:solidFill>
                  <a:srgbClr val="C00000"/>
                </a:solidFill>
              </a:rPr>
              <a:t> </a:t>
            </a:r>
            <a:r>
              <a:rPr lang="en-US" sz="5400" b="1" dirty="0">
                <a:solidFill>
                  <a:srgbClr val="CC3300"/>
                </a:solidFill>
              </a:rPr>
              <a:t>***</a:t>
            </a:r>
          </a:p>
          <a:p>
            <a:pPr algn="ctr"/>
            <a:endParaRPr lang="en-US" sz="5400" dirty="0"/>
          </a:p>
          <a:p>
            <a:pPr algn="ctr"/>
            <a:r>
              <a:rPr lang="en-US" sz="5400" dirty="0"/>
              <a:t> </a:t>
            </a:r>
          </a:p>
          <a:p>
            <a:pPr algn="ctr"/>
            <a:r>
              <a:rPr lang="en-US" sz="5400" dirty="0"/>
              <a:t> </a:t>
            </a:r>
          </a:p>
          <a:p>
            <a:pPr algn="ctr"/>
            <a:endParaRPr lang="en-US" sz="6000" b="1" dirty="0">
              <a:solidFill>
                <a:srgbClr val="3366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991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06FDEC-D9FC-0770-F235-AA984045A6A1}"/>
              </a:ext>
            </a:extLst>
          </p:cNvPr>
          <p:cNvSpPr txBox="1"/>
          <p:nvPr/>
        </p:nvSpPr>
        <p:spPr>
          <a:xfrm>
            <a:off x="0" y="101600"/>
            <a:ext cx="12078586" cy="108901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/>
              </a:rPr>
              <a:t>Ushers: 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/>
              </a:rPr>
              <a:t>                         </a:t>
            </a:r>
            <a:endParaRPr lang="en-US" sz="6000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/>
              </a:rPr>
              <a:t>Cleaning Team 2: Sis. Wendy George; 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/>
              </a:rPr>
              <a:t>                            Sis. Hazel Francis;              </a:t>
            </a:r>
            <a:endParaRPr lang="en-US" sz="5700" kern="1400" dirty="0">
              <a:solidFill>
                <a:srgbClr val="7030A0"/>
              </a:solidFill>
              <a:latin typeface="Garamond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					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            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			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					 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				  	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7030A0"/>
                </a:solidFill>
                <a:latin typeface="Garamond" panose="02020404030301010803" pitchFamily="18" charset="0"/>
              </a:rPr>
              <a:t>				 	   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0B0AE9-F58C-F2A2-1DC1-B601BA98C57F}"/>
              </a:ext>
            </a:extLst>
          </p:cNvPr>
          <p:cNvSpPr txBox="1"/>
          <p:nvPr/>
        </p:nvSpPr>
        <p:spPr>
          <a:xfrm>
            <a:off x="1039018" y="158433"/>
            <a:ext cx="10113963" cy="5964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{Important Notice}</a:t>
            </a:r>
            <a:r>
              <a:rPr lang="en-US" sz="6000" b="1" kern="1400" dirty="0">
                <a:solidFill>
                  <a:srgbClr val="660099"/>
                </a:solidFill>
                <a:latin typeface="Tw Cen MT" panose="020B0602020104020603" pitchFamily="34" charset="0"/>
              </a:rPr>
              <a:t>	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Kindly forward announcements for the Bulletin to: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 Sis. Denise Simon/</a:t>
            </a: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Ruth Rouse/</a:t>
            </a: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Vanessa Da Breo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By Wednesday of this week.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9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FE8C76-4C39-A7FE-8AEB-1EC9329B2442}"/>
              </a:ext>
            </a:extLst>
          </p:cNvPr>
          <p:cNvSpPr txBox="1"/>
          <p:nvPr/>
        </p:nvSpPr>
        <p:spPr>
          <a:xfrm>
            <a:off x="0" y="263525"/>
            <a:ext cx="11809413" cy="1693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kern="1400" cap="all" spc="200" dirty="0">
                <a:solidFill>
                  <a:srgbClr val="7030A0"/>
                </a:solidFill>
                <a:latin typeface="Copperplate Gothic Bold" panose="020E0705020206020404" pitchFamily="34" charset="0"/>
              </a:rPr>
              <a:t>Calivigny gospel hall</a:t>
            </a: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400" kern="1400" dirty="0">
                <a:solidFill>
                  <a:srgbClr val="0070C0"/>
                </a:solidFill>
                <a:latin typeface="Garamond" panose="02020404030301010803" pitchFamily="18" charset="0"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7641E8-7106-FAF2-1499-7B1167ACE539}"/>
              </a:ext>
            </a:extLst>
          </p:cNvPr>
          <p:cNvSpPr txBox="1"/>
          <p:nvPr/>
        </p:nvSpPr>
        <p:spPr>
          <a:xfrm>
            <a:off x="609600" y="1350645"/>
            <a:ext cx="11582400" cy="4873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64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Calivigny Gospel Hall was established in the early 1900s as one of the eight Brethren Assemblies in Grenada.</a:t>
            </a:r>
            <a:endParaRPr lang="en-US" sz="64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8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AF1966-AD59-45A3-D2AE-FDB1A8187DC7}"/>
              </a:ext>
            </a:extLst>
          </p:cNvPr>
          <p:cNvSpPr txBox="1"/>
          <p:nvPr/>
        </p:nvSpPr>
        <p:spPr>
          <a:xfrm>
            <a:off x="0" y="86995"/>
            <a:ext cx="11784012" cy="7129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64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We assemble in the name of the Lord Jesus Christ and believe in Baptism by immersion and the</a:t>
            </a:r>
          </a:p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64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observance of the Lord’s Supper, as a memorial feast on a weekly basis. </a:t>
            </a:r>
            <a:endParaRPr lang="en-US" sz="64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6E9D42-3241-9569-8252-0120F23D3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966893"/>
              </p:ext>
            </p:extLst>
          </p:nvPr>
        </p:nvGraphicFramePr>
        <p:xfrm>
          <a:off x="297815" y="-131445"/>
          <a:ext cx="12038013" cy="12068175"/>
        </p:xfrm>
        <a:graphic>
          <a:graphicData uri="http://schemas.openxmlformats.org/drawingml/2006/table">
            <a:tbl>
              <a:tblPr firstRow="1" bandRow="1"/>
              <a:tblGrid>
                <a:gridCol w="5487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0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9250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u="sng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Organizational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Ronald</a:t>
                      </a:r>
                      <a:r>
                        <a:rPr lang="en-US" sz="6000" b="1" kern="1400" baseline="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 Simon</a:t>
                      </a: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Allan Neptune 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Jeffrey Neptune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Allan Neptune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Johnell Mitchell</a:t>
                      </a: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Daniel Ross</a:t>
                      </a: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u="sng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Structure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Elder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Deacon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Deacon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Sunday School Superintendent</a:t>
                      </a:r>
                      <a:endParaRPr lang="en-US" sz="6000" b="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Youth Director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Full Time Worker</a:t>
                      </a: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672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48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en-US" sz="4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443E12-7996-D878-A1DD-FB43229997F2}"/>
              </a:ext>
            </a:extLst>
          </p:cNvPr>
          <p:cNvSpPr txBox="1"/>
          <p:nvPr/>
        </p:nvSpPr>
        <p:spPr>
          <a:xfrm>
            <a:off x="539750" y="582613"/>
            <a:ext cx="11306175" cy="5641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cap="all" dirty="0">
                <a:solidFill>
                  <a:srgbClr val="660099"/>
                </a:solidFill>
                <a:latin typeface="Garamond" panose="02020404030301010803" pitchFamily="18" charset="0"/>
              </a:rPr>
              <a:t>Calivigny Gospel Hall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Calivigny 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St. George’s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Grenada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Tw Cen MT" panose="020B0602020104020603" pitchFamily="34" charset="0"/>
              </a:rPr>
              <a:t>Phone: 1-473-443-5387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4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8C07E3-C00B-56B0-C255-CA1C2251E100}"/>
              </a:ext>
            </a:extLst>
          </p:cNvPr>
          <p:cNvSpPr txBox="1"/>
          <p:nvPr/>
        </p:nvSpPr>
        <p:spPr>
          <a:xfrm>
            <a:off x="471488" y="222250"/>
            <a:ext cx="11041062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Tw Cen MT" panose="020B0602020104020603" pitchFamily="34" charset="0"/>
              </a:rPr>
              <a:t>E-mail: calivignyghgrenada@gmail.com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Tw Cen MT" panose="020B0602020104020603" pitchFamily="34" charset="0"/>
              </a:rPr>
              <a:t>Website: http://www.calivignygospelhallgrenada.com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66BE8B-9595-AFB8-EE8D-55DA7D9E55A0}"/>
              </a:ext>
            </a:extLst>
          </p:cNvPr>
          <p:cNvSpPr txBox="1"/>
          <p:nvPr/>
        </p:nvSpPr>
        <p:spPr>
          <a:xfrm>
            <a:off x="310705" y="156528"/>
            <a:ext cx="118812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500"/>
              </a:spcAft>
            </a:pP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20122-9C16-8008-AA59-E0A02BB2EDE4}"/>
              </a:ext>
            </a:extLst>
          </p:cNvPr>
          <p:cNvSpPr txBox="1"/>
          <p:nvPr/>
        </p:nvSpPr>
        <p:spPr>
          <a:xfrm>
            <a:off x="99152" y="156528"/>
            <a:ext cx="11865166" cy="1818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spcAft>
                <a:spcPts val="500"/>
              </a:spcAft>
              <a:buNone/>
            </a:pP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</a:rPr>
              <a:t>Ephesians 5:20 (</a:t>
            </a: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KJV</a:t>
            </a: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</a:rPr>
              <a:t>)</a:t>
            </a:r>
            <a:r>
              <a:rPr lang="en-US" sz="5400" b="1" u="sng" kern="1400" dirty="0">
                <a:ln>
                  <a:noFill/>
                </a:ln>
                <a:solidFill>
                  <a:srgbClr val="336600"/>
                </a:solidFill>
                <a:effectLst/>
                <a:latin typeface="Verdana" panose="020B0604030504040204" pitchFamily="34" charset="0"/>
              </a:rPr>
              <a:t> </a:t>
            </a:r>
            <a:endParaRPr lang="en-US" sz="5400" kern="1400" dirty="0">
              <a:ln>
                <a:noFill/>
              </a:ln>
              <a:solidFill>
                <a:srgbClr val="336600"/>
              </a:solidFill>
              <a:effectLst/>
              <a:latin typeface="Garamond" panose="02020404030301010803" pitchFamily="18" charset="0"/>
            </a:endParaRPr>
          </a:p>
          <a:p>
            <a:pPr marL="0" marR="0" indent="0" algn="l">
              <a:spcAft>
                <a:spcPts val="500"/>
              </a:spcAft>
              <a:buNone/>
            </a:pP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34CC1F-118F-8F22-9C42-82DD5D940140}"/>
              </a:ext>
            </a:extLst>
          </p:cNvPr>
          <p:cNvSpPr txBox="1"/>
          <p:nvPr/>
        </p:nvSpPr>
        <p:spPr>
          <a:xfrm>
            <a:off x="227682" y="1337910"/>
            <a:ext cx="11881295" cy="5511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>
              <a:spcAft>
                <a:spcPts val="500"/>
              </a:spcAft>
              <a:buNone/>
            </a:pPr>
            <a:r>
              <a:rPr lang="en-US" sz="6000" b="1" i="1" kern="1400" baseline="30000" dirty="0">
                <a:solidFill>
                  <a:srgbClr val="000000"/>
                </a:solidFill>
                <a:latin typeface="Garamond" panose="02020404030301010803" pitchFamily="18" charset="0"/>
              </a:rPr>
              <a:t>20</a:t>
            </a:r>
            <a:r>
              <a:rPr lang="en-US" sz="6600" b="1" i="1" kern="1400" dirty="0">
                <a:solidFill>
                  <a:srgbClr val="000000"/>
                </a:solidFill>
                <a:latin typeface="Garamond" panose="02020404030301010803" pitchFamily="18" charset="0"/>
              </a:rPr>
              <a:t>“ </a:t>
            </a:r>
            <a:r>
              <a:rPr lang="en-US" sz="7200" b="1" kern="1400" dirty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Giving thanks always for all things unto God and the Father in the name of our Lord Jesus Christ</a:t>
            </a:r>
            <a:r>
              <a:rPr lang="en-US" sz="7200" b="1" dirty="0">
                <a:latin typeface="Garamond" panose="02020404030301010803" pitchFamily="18" charset="0"/>
              </a:rPr>
              <a:t>.</a:t>
            </a:r>
            <a:r>
              <a:rPr lang="en-US" sz="7200" b="1" i="1" kern="1400" dirty="0">
                <a:solidFill>
                  <a:srgbClr val="000000"/>
                </a:solidFill>
                <a:latin typeface="Garamond" panose="02020404030301010803" pitchFamily="18" charset="0"/>
              </a:rPr>
              <a:t>”</a:t>
            </a:r>
            <a:r>
              <a:rPr lang="en-US" sz="7200" b="1" i="1" kern="1400" dirty="0">
                <a:solidFill>
                  <a:srgbClr val="222222"/>
                </a:solidFill>
                <a:latin typeface="Garamond" panose="02020404030301010803" pitchFamily="18" charset="0"/>
              </a:rPr>
              <a:t> </a:t>
            </a:r>
            <a:endParaRPr lang="en-US" sz="72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0" marR="0" indent="0" algn="l">
              <a:spcAft>
                <a:spcPts val="500"/>
              </a:spcAft>
              <a:buNone/>
            </a:pPr>
            <a:endParaRPr lang="en-US" sz="6000" kern="1400" dirty="0">
              <a:ln>
                <a:noFill/>
              </a:ln>
              <a:solidFill>
                <a:srgbClr val="000000"/>
              </a:solidFill>
              <a:effectLst/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11878</TotalTime>
  <Words>913</Words>
  <Application>Microsoft Office PowerPoint</Application>
  <PresentationFormat>Widescreen</PresentationFormat>
  <Paragraphs>249</Paragraphs>
  <Slides>32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Calibri Light</vt:lpstr>
      <vt:lpstr>Copperplate Gothic Bold</vt:lpstr>
      <vt:lpstr>French Script MT</vt:lpstr>
      <vt:lpstr>Garamond</vt:lpstr>
      <vt:lpstr>Tw Cen MT</vt:lpstr>
      <vt:lpstr>Verdana</vt:lpstr>
      <vt:lpstr>Wingdings</vt:lpstr>
      <vt:lpstr>Office Theme</vt:lpstr>
      <vt:lpstr>    “..The Joy of the Lord Is Our Strength” Nehemiah. 8:10 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“...The Joy of the Lord Is Our Strength” Nehemiah. 8:10</dc:title>
  <dc:creator>Ruth Elizabeth Rouse</dc:creator>
  <cp:lastModifiedBy>Ruth Elizabeth Rouse</cp:lastModifiedBy>
  <cp:revision>1603</cp:revision>
  <dcterms:created xsi:type="dcterms:W3CDTF">2023-12-23T16:33:36Z</dcterms:created>
  <dcterms:modified xsi:type="dcterms:W3CDTF">2026-10-16T12:39:39Z</dcterms:modified>
</cp:coreProperties>
</file>